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476_3E5BD94E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1161" r:id="rId5"/>
    <p:sldId id="1146" r:id="rId6"/>
    <p:sldId id="1173" r:id="rId7"/>
    <p:sldId id="1172" r:id="rId8"/>
    <p:sldId id="436" r:id="rId9"/>
    <p:sldId id="1163" r:id="rId10"/>
    <p:sldId id="1147" r:id="rId11"/>
    <p:sldId id="1164" r:id="rId12"/>
    <p:sldId id="1165" r:id="rId13"/>
    <p:sldId id="1166" r:id="rId14"/>
    <p:sldId id="1167" r:id="rId15"/>
    <p:sldId id="1168" r:id="rId16"/>
    <p:sldId id="1169" r:id="rId17"/>
    <p:sldId id="1175" r:id="rId18"/>
    <p:sldId id="1170" r:id="rId19"/>
    <p:sldId id="1171" r:id="rId20"/>
    <p:sldId id="1144" r:id="rId21"/>
    <p:sldId id="1143" r:id="rId22"/>
    <p:sldId id="1142" r:id="rId23"/>
    <p:sldId id="1145" r:id="rId24"/>
    <p:sldId id="1156" r:id="rId25"/>
    <p:sldId id="267" r:id="rId26"/>
  </p:sldIdLst>
  <p:sldSz cx="12192000" cy="6858000"/>
  <p:notesSz cx="6950075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0DFF55-0FCF-F101-CCB1-171A283EB511}" name="Andrea Krauss" initials="AK" userId="4bbb39ff44ab2ada" providerId="Windows Live"/>
  <p188:author id="{B9E79DDB-EF9B-11A1-94D0-9CA64E2839D6}" name="Andrea Krauss" initials="AK" userId="S::andrea.krauss@johnofarmer.com::b0cd6162-b2c2-4b9d-a22d-f94efde281bb" providerId="AD"/>
  <p188:author id="{37F6DEE2-CA91-B06D-CEC7-E7AACD3DB73E}" name="Andrea Elliott" initials="AE" userId="S::andrea.elliott@rotary.org::89f8474b-dfd6-4078-8626-54b175871745" providerId="AD"/>
  <p188:author id="{A2E806F3-6615-7F80-9567-E43D5ABD97CF}" name="Megan Anderson" initials="MA" userId="S::megan.anderson@rotary.org::a868135f-404b-416b-af72-13bdceb211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3AC0"/>
    <a:srgbClr val="572C5F"/>
    <a:srgbClr val="E04403"/>
    <a:srgbClr val="006271"/>
    <a:srgbClr val="17458F"/>
    <a:srgbClr val="002060"/>
    <a:srgbClr val="ADB9CA"/>
    <a:srgbClr val="4472C4"/>
    <a:srgbClr val="A32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2" autoAdjust="0"/>
    <p:restoredTop sz="88080" autoAdjust="0"/>
  </p:normalViewPr>
  <p:slideViewPr>
    <p:cSldViewPr snapToGrid="0">
      <p:cViewPr varScale="1">
        <p:scale>
          <a:sx n="70" d="100"/>
          <a:sy n="70" d="100"/>
        </p:scale>
        <p:origin x="90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omments/modernComment_476_3E5BD9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1DE9FC-03B6-4873-BDF9-468C67A80EE6}" authorId="{37F6DEE2-CA91-B06D-CEC7-E7AACD3DB73E}" status="resolved" created="2024-07-15T16:17:42.562" complete="100000">
    <pc:sldMkLst xmlns:pc="http://schemas.microsoft.com/office/powerpoint/2013/main/command">
      <pc:docMk/>
      <pc:sldMk cId="1046206798" sldId="1142"/>
    </pc:sldMkLst>
    <p188:replyLst>
      <p188:reply id="{8A1D3564-B695-4719-92C5-E33F68F424C1}" authorId="{A2E806F3-6615-7F80-9567-E43D5ABD97CF}" created="2024-07-15T19:35:20.738">
        <p188:txBody>
          <a:bodyPr/>
          <a:lstStyle/>
          <a:p>
            <a:r>
              <a:rPr lang="en-US"/>
              <a:t>I'd say let's get rid of slide 3 and I'll walk through each priority relatively quickly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7-15T20:14:18.353" authorId="{37F6DEE2-CA91-B06D-CEC7-E7AACD3DB73E}"/>
              </p223:rxn>
            </p223:reactions>
          </p:ext>
        </p188:extLst>
      </p188:reply>
    </p188:replyLst>
    <p188:txBody>
      <a:bodyPr/>
      <a:lstStyle/>
      <a:p>
        <a:r>
          <a:rPr lang="en-US"/>
          <a:t>Another option: we can reduce the slides and just keep slide 3 up while you walk through changes.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567"/>
          </a:xfrm>
          <a:prstGeom prst="rect">
            <a:avLst/>
          </a:prstGeom>
        </p:spPr>
        <p:txBody>
          <a:bodyPr vert="horz" lIns="92497" tIns="46249" rIns="92497" bIns="462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567"/>
          </a:xfrm>
          <a:prstGeom prst="rect">
            <a:avLst/>
          </a:prstGeom>
        </p:spPr>
        <p:txBody>
          <a:bodyPr vert="horz" lIns="92497" tIns="46249" rIns="92497" bIns="46249" rtlCol="0"/>
          <a:lstStyle>
            <a:lvl1pPr algn="r">
              <a:defRPr sz="1200"/>
            </a:lvl1pPr>
          </a:lstStyle>
          <a:p>
            <a:fld id="{DADCEC3D-6CB1-4E37-A05F-6DF6F58D2194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7" tIns="46249" rIns="92497" bIns="462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6389"/>
            <a:ext cx="5560060" cy="3637955"/>
          </a:xfrm>
          <a:prstGeom prst="rect">
            <a:avLst/>
          </a:prstGeom>
        </p:spPr>
        <p:txBody>
          <a:bodyPr vert="horz" lIns="92497" tIns="46249" rIns="92497" bIns="462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5"/>
            <a:ext cx="3011699" cy="463566"/>
          </a:xfrm>
          <a:prstGeom prst="rect">
            <a:avLst/>
          </a:prstGeom>
        </p:spPr>
        <p:txBody>
          <a:bodyPr vert="horz" lIns="92497" tIns="46249" rIns="92497" bIns="462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5685"/>
            <a:ext cx="3011699" cy="463566"/>
          </a:xfrm>
          <a:prstGeom prst="rect">
            <a:avLst/>
          </a:prstGeom>
        </p:spPr>
        <p:txBody>
          <a:bodyPr vert="horz" lIns="92497" tIns="46249" rIns="92497" bIns="46249" rtlCol="0" anchor="b"/>
          <a:lstStyle>
            <a:lvl1pPr algn="r">
              <a:defRPr sz="1200"/>
            </a:lvl1pPr>
          </a:lstStyle>
          <a:p>
            <a:fld id="{951C3E35-8D13-4154-812C-FE6244E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72">
              <a:lnSpc>
                <a:spcPct val="107000"/>
              </a:lnSpc>
              <a:spcAft>
                <a:spcPts val="809"/>
              </a:spcAft>
              <a:defRPr/>
            </a:pPr>
            <a:r>
              <a:rPr lang="en-US" sz="1800" dirty="0"/>
              <a:t>This is an exciting time for our strategic plan, as we are closing out our first five-year planning cycle, and beginning the next. It is a great time to reflect on what we have accomplished, what we would like to enhance, and how our strategic plan connects back to operations of this organization. 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9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 work together to build a stronger world, Rotary’s Action Plan — our strategic plan — is leading our organization to form more meaningful connections and make a more sustainable difference through service. Using the plan’s four priorities as a guide, we’re fulfilling the vision of Rotary International and The Rotary Foundation: creating healthy clubs, providing engaging experiences for all, and uniting people to take action with us to create lasting change.</a:t>
            </a:r>
          </a:p>
          <a:p>
            <a:pPr>
              <a:lnSpc>
                <a:spcPct val="107000"/>
              </a:lnSpc>
              <a:spcAft>
                <a:spcPts val="809"/>
              </a:spcAft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C3E35-8D13-4154-812C-FE6244EA99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8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1A9D3-1B96-2FCD-83A8-601CEB4C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D91A34-40CB-B6FC-B19D-74BC1B57A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A1571-44ED-AD54-2037-1AB5CF825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D3F29-CCC9-29E6-1F1D-9F0BA7DD9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3587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3260-83BF-218C-3A44-A5BE471E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AFC5D-4FCD-7777-EABA-82430BD16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B59F7-3354-C41F-8201-1CEF0F9A7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F4D43-FD72-679F-0532-A2B975DE4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126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256EC-8F93-43EC-97CB-4F8B935DC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85AD46-8FA3-AEDA-0441-F6D5BC93F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74467-4EF7-755F-5FC6-108175951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170E9-AF6D-0A02-661E-A38D52D11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5347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CEFA-BE0E-18E6-1C6E-E3B7A38E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BDB36-4229-7A0B-D455-39188D169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4324E-A11C-33B2-50AE-F235DABC0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F16F1-4286-654A-BECC-35CDD93E0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02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F5882-F27D-1A8D-3288-30687C7A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935B5-0989-14C3-7C44-D6112A6D3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41509-297A-E250-D516-DE10B85F7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FA20-117F-AD73-7610-FC1B20DDF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242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96CD4-5D75-E7FC-9950-1747C2B23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EE4AC-F428-11BE-F3F0-D02FF2A1F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1D9BA-040F-BA0D-A2BA-92E045147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0C27E-D0F0-E1EF-BE28-4D2BB2C25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023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05A11-A750-1D64-60CE-8C8B4A3E0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C426E-96A6-4693-7981-5659B3E42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EC389-6B7E-AE6B-B771-26AA23BBC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9ABFA-9A62-6AD7-D394-B7D13BBFF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8530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Enhancing participant engagement was identified as the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single most important priority to our members in our research.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We all know we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lose around the same number of members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each year that we gain, and that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those that have unsatisfactory experiences can harm our brand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. Meeting our participants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where they are with what is most meaningful to them can drive member retention and broadened participation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in Rotary as a whole. </a:t>
            </a:r>
            <a:endParaRPr lang="en-US" dirty="0"/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DD56B-B04A-4A98-83D2-8CCD25597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6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Reach is about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growth of the organization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 but also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thoughtful growth, of both members and participants, of reaching new and diverse audiences and partners,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and improving understanding of our brand and impact.  </a:t>
            </a:r>
            <a:endParaRPr lang="en-US" dirty="0"/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DD56B-B04A-4A98-83D2-8CCD25597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DD56B-B04A-4A98-83D2-8CCD25597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5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0036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72" fontAlgn="base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This priority was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identified by our senior leaders in focus groups as the single most important priority for driving change forward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. We all know that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change can be slow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at Rotary, and that is sometimes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a function of our strengths such as offering many leadership opportunities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for our highly engaged members resulting in turnover. But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in many cases, there are ways to improve efficiency, be more nimble,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and bring more diverse perspectives to our decision-making.  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924972">
              <a:defRPr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DD56B-B04A-4A98-83D2-8CCD25597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A0D84-9456-4416-9FBA-D40B464619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94367-1A03-4F7B-B9DD-A29F3A141E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5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CECA-AA3D-D9BB-5351-320882630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EE621-F2B8-EE84-207B-8CFD7A9C5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91A49-ACAB-601C-5385-CF4E0D485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03D6E-1432-8778-1421-CD44DB6B4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061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172E8-81B3-7F6A-A776-067A701A4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63B9D-EE9E-E526-09AD-B3333D8A7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0269A-31C4-2688-6929-EE99B99E5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E3012-FAAB-118F-8ADB-0CBDF01D8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95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912" indent="-346912">
              <a:lnSpc>
                <a:spcPct val="150000"/>
              </a:lnSpc>
              <a:spcAft>
                <a:spcPts val="1614"/>
              </a:spcAft>
              <a:buFont typeface="Symbol" panose="05050102010706020507" pitchFamily="18" charset="2"/>
              <a:buChar char=""/>
            </a:pPr>
            <a:r>
              <a:rPr lang="pt-br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our impact 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912" indent="-346912">
              <a:lnSpc>
                <a:spcPct val="150000"/>
              </a:lnSpc>
              <a:spcAft>
                <a:spcPts val="1614"/>
              </a:spcAft>
              <a:buFont typeface="Symbol" panose="05050102010706020507" pitchFamily="18" charset="2"/>
              <a:buChar char=""/>
            </a:pPr>
            <a:r>
              <a:rPr lang="pt-br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our reach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912" indent="-346912">
              <a:lnSpc>
                <a:spcPct val="150000"/>
              </a:lnSpc>
              <a:spcAft>
                <a:spcPts val="1614"/>
              </a:spcAft>
              <a:buFont typeface="Symbol" panose="05050102010706020507" pitchFamily="18" charset="2"/>
              <a:buChar char=""/>
            </a:pPr>
            <a:r>
              <a:rPr lang="pt-br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participant engagement, and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912" indent="-346912">
              <a:lnSpc>
                <a:spcPct val="150000"/>
              </a:lnSpc>
              <a:spcAft>
                <a:spcPts val="1614"/>
              </a:spcAft>
              <a:buFont typeface="Symbol" panose="05050102010706020507" pitchFamily="18" charset="2"/>
              <a:buChar char=""/>
            </a:pPr>
            <a:r>
              <a:rPr lang="pt-br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our ability to adapt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ECF2206C-F2E9-4408-A090-1C57F73B417C}" type="slidenum">
              <a:r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18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D9C76-6877-D3DA-D382-45DA0B4B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7C879-4FBF-01B1-1F26-EF671DA91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6D1C6-A2BD-D5BB-0531-61D329699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966B-BD89-254F-4F66-6E622290D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152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as a map guides people from where they are to their destination, </a:t>
            </a:r>
            <a:r>
              <a:rPr lang="en-US" b="1" dirty="0"/>
              <a:t>a strategic plan that’s based in action</a:t>
            </a:r>
            <a:r>
              <a:rPr lang="en-US" dirty="0"/>
              <a:t> guides an organization to its goals and, ultimately, its strategic vision. Rotary’s Action Plan, the long-term guide toward our vision of uniting people and taking action to create lasting change, was </a:t>
            </a:r>
            <a:r>
              <a:rPr lang="en-US" b="1" dirty="0"/>
              <a:t>developed from what you and your fellow members want Rotary to be</a:t>
            </a:r>
            <a:r>
              <a:rPr lang="en-US" dirty="0"/>
              <a:t>. In the same way, strategic planning helps </a:t>
            </a:r>
            <a:r>
              <a:rPr lang="en-US" b="1" dirty="0"/>
              <a:t>clubs move toward what members want from their Rotary experience</a:t>
            </a:r>
            <a:r>
              <a:rPr lang="en-US" dirty="0"/>
              <a:t>. It also acknowledges the </a:t>
            </a:r>
            <a:r>
              <a:rPr lang="en-US" b="1" dirty="0"/>
              <a:t>challenges that clubs face and helps address the underlying causes</a:t>
            </a:r>
            <a:r>
              <a:rPr lang="en-US" dirty="0"/>
              <a:t> of those issues. Our research has shown that </a:t>
            </a:r>
            <a:r>
              <a:rPr lang="en-US" b="1" dirty="0"/>
              <a:t>clubs that develop and follow strategic plans are stronger</a:t>
            </a:r>
            <a:r>
              <a:rPr lang="en-US" dirty="0"/>
              <a:t> than clubs that don’t, with members who are more satisfied and who </a:t>
            </a:r>
            <a:r>
              <a:rPr lang="en-US" b="1" dirty="0"/>
              <a:t>view their clubs and Rotary more positively overall</a:t>
            </a:r>
            <a:r>
              <a:rPr lang="en-US" dirty="0"/>
              <a:t>. Our Strategic Planning Guide, which is available on the Action Plan page on My Rotary, can help you </a:t>
            </a:r>
            <a:r>
              <a:rPr lang="en-US" b="1" dirty="0"/>
              <a:t>set long-term priorities, using the framework of the Action Plan</a:t>
            </a:r>
            <a:r>
              <a:rPr lang="en-US" dirty="0"/>
              <a:t>.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454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01175-745E-4A7B-2947-CAFC932F7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91FF6-D95A-62C8-76EF-B706DB4AA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43C86-05E9-07A4-7266-72741BD45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D1DD5-3DB0-2BAF-E918-1134E1F1A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280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30175-F45F-624C-A44E-171BC606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B223A-8488-EC58-4DCF-940BA9DED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09CEE-E7B0-ACBA-1D3E-73B3D3EBA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789CB-C9B7-B7E0-9385-1E1CEC207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72">
              <a:defRPr/>
            </a:pPr>
            <a:fld id="{A09DD56B-B04A-4A98-83D2-8CCD25597AD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72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407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9E9B-C031-24FC-2B30-47327BAC8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E9FE-BD56-99FC-16A5-11C88BC4F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38F8-01AB-FD37-89B7-1FE4538C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E02BD-EA4D-99A3-9BE4-EF96655E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D352A-E37F-58F8-6DCB-597E8A21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4618-5A70-1057-858F-9C4F3B79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C1E19-EB4F-68E1-C218-88199F45A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D5879-8FC2-D738-5BF7-BF6E480B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04AF7-6ECC-7239-EEB8-E37F10F7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6DA7D-8DE4-54A9-A815-51C73D55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AB138-EF32-38EB-ACCC-B2535CC93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43846-AA4D-746E-E2A9-8D8663A08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2B34E-B3B5-9DBB-372E-87F63007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98A1E-3242-2F49-B3F0-65011240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CB683-1B96-9CD5-895C-7ADEBE00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1F05-B9B4-B8B7-CAD9-574B9F82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3F88A-D3E9-F495-77BA-BFAA43929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CBF0-66E3-22A2-82AA-1A9AC622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29C3-770B-5EDD-EF0E-49BABA78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DFFB9-5D0D-99AB-0F21-9E40D7DA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3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FE98-EA63-7BFB-8E36-795C2BBE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C0A78-F2FC-F1B2-487E-428616E01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D4464-FB26-32C2-6025-911A6CEC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4616-15EA-B4E6-D49B-F18824B3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6C3C-3AA3-18AB-A246-8431B63A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8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058-05EF-ED5A-DB4B-C12A5753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3537-3A45-F26D-1260-C3BD6AE1C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966D4-F7A8-06A2-94F0-6D5579B45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E5EF6-D3BC-CEB6-1E96-E7E0E9AB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2B968-9E2B-7C81-68A9-A9AE4903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42D1C-07EE-CDA7-2484-54E8AA58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F628-1C28-E39A-74F3-E8A2D890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072D7-6396-766A-8611-6BCF01A6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6880B-331E-43E6-F465-5378F55A2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B3067-D654-5983-C125-4307CA2BC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31072-9A34-3637-9119-1B4AAC861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4A401-C111-1918-96BE-D9FF04424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594AF-F2DF-321E-E190-1C7807C5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8FDE6-93E7-AE8E-4B9D-901FD3AC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3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DAAAE-9880-7E40-1486-7EC7B17E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76C6E-E50B-8391-C7DA-0B524DB7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99335-BA7F-B6A2-6AEB-761D1123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B6F76-18CF-89D0-B215-FB67DBAE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A4C46-C518-F2DE-FD2D-2BB65B46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46E45-9F1E-BEB8-4C64-25F9A2A3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9FD3E-64CF-965A-4F74-C27C3B0A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8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0AC72-0427-9A1F-F397-5CD40B3E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F0EDF-B4D3-50C7-EEAD-AE2F7CA2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8C746-6DFB-7E7E-FDBE-1E82A7837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2A34D-BD01-145D-8791-F15EE95E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BBBF4-2001-D5E2-E496-85763C00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2BE43-6829-AE9E-2C13-5B789EF5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EA17-88B6-8F35-850C-3FA1BDA4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279E-7ABC-53D3-2B4E-DC5727116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0F5FA-84B4-1FC0-8ABB-2DC760309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1511C-2828-FF11-555E-3472BBD6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0C8BA-FC59-BBCD-8AC8-F4AAC521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94425-26AE-B2DA-F8EB-C9FB56EB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A0BEB-C48B-0D56-046E-225496C6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2928-40B6-98E4-9950-3E64427C7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0967-6A89-19E0-5075-C77533DC7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E0DE3-5D26-48C7-AC02-B767DD4E629D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F8B4A-9394-9E82-087C-234377D7A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111EC-CA25-8DF5-9D31-9FE0737C1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4C31-775C-4C64-A4BF-0606D2BBB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76_3E5BD94E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D098A45-C8F7-CCD6-2879-32D5E8B7F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95" y="-12357"/>
            <a:ext cx="12223190" cy="6882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5D5D9-6037-70F9-13CB-400EC096AEFF}"/>
              </a:ext>
            </a:extLst>
          </p:cNvPr>
          <p:cNvSpPr txBox="1"/>
          <p:nvPr/>
        </p:nvSpPr>
        <p:spPr>
          <a:xfrm>
            <a:off x="761472" y="5437985"/>
            <a:ext cx="7344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Multi-District PETS Alliance 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| July 2025</a:t>
            </a:r>
            <a:endParaRPr lang="en-US" sz="2400" dirty="0">
              <a:solidFill>
                <a:srgbClr val="002060"/>
              </a:solidFill>
              <a:latin typeface="Open Sans"/>
              <a:ea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6386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FAE5-0279-329C-16B5-2FE1CD05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E675865-525E-CD71-10B2-26E0FA87A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C0F8A2F-7A7B-2444-B237-B3B72570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33CC1A-64B0-B3FC-BB78-1640460B5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34C804B-DA78-72D8-0362-A2049F7EC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FF2EA-3E1C-B648-F8CF-2D3772798DD6}"/>
              </a:ext>
            </a:extLst>
          </p:cNvPr>
          <p:cNvSpPr txBox="1"/>
          <p:nvPr/>
        </p:nvSpPr>
        <p:spPr>
          <a:xfrm>
            <a:off x="326571" y="0"/>
            <a:ext cx="10579968" cy="81868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3</a:t>
            </a:r>
          </a:p>
          <a:p>
            <a:pPr lvl="0" algn="ctr" fontAlgn="base">
              <a:defRPr/>
            </a:pP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2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Research results</a:t>
            </a:r>
          </a:p>
          <a:p>
            <a:pPr lvl="0" fontAlgn="base">
              <a:defRPr/>
            </a:pPr>
            <a:endParaRPr lang="en-US" sz="3200" u="sng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RI research shows that of those who are familiar with the Action Plan, the majority report that it is having a somewhat positive or very positive effect on their club.</a:t>
            </a:r>
          </a:p>
          <a:p>
            <a:pPr lvl="0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Member retention					68.3%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New member recruitment				71.1%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Member participation					73.8%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Ability to reach new audiences			71.4%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Ability to design impactful projects			74.1%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Leadership effectiveness				75.5%</a:t>
            </a:r>
          </a:p>
          <a:p>
            <a:pPr lvl="0" fontAlgn="base">
              <a:defRPr/>
            </a:pPr>
            <a:endParaRPr lang="en-US" sz="48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23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D9E2-2A1C-3157-AD21-98DBD36E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EE12D92-F143-51D9-2C57-BDD049527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AFF8CEE-C03D-DD09-5064-B981733B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B11A386-BAB3-2CBC-25B6-3191CC0AA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5511481-CB15-A96B-34B6-68CB111F8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57E47-376C-A104-E64D-56D750623F22}"/>
              </a:ext>
            </a:extLst>
          </p:cNvPr>
          <p:cNvSpPr txBox="1"/>
          <p:nvPr/>
        </p:nvSpPr>
        <p:spPr>
          <a:xfrm>
            <a:off x="326571" y="0"/>
            <a:ext cx="10450285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3 (cont.)</a:t>
            </a:r>
          </a:p>
          <a:p>
            <a:pPr lvl="0" algn="ctr" fontAlgn="base">
              <a:defRPr/>
            </a:pP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The 2023 North American Growing Clubs* Survey found that, on average, the participating clubs used the Action Plan </a:t>
            </a:r>
            <a:r>
              <a:rPr lang="en-US" sz="32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often</a:t>
            </a:r>
            <a:r>
              <a:rPr lang="en-U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.**</a:t>
            </a:r>
          </a:p>
          <a:p>
            <a:pPr lvl="0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It also found that growing clubs’ attraction rates are </a:t>
            </a:r>
            <a:r>
              <a:rPr lang="en-US" sz="32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10% higher </a:t>
            </a:r>
            <a:r>
              <a:rPr lang="en-U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than their attrition rates because they focus on the club experience.</a:t>
            </a:r>
            <a:endParaRPr lang="en-US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*Clubs with growth of net 10+ members over the previous 5 years and net growth in at least 3 of those years</a:t>
            </a:r>
          </a:p>
          <a:p>
            <a:pPr lvl="0" fontAlgn="base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** On a scale of 5) Always, 4) Often, 3) Sometimes, 2) Rarely, 1) Never</a:t>
            </a:r>
          </a:p>
          <a:p>
            <a:pPr lvl="0" fontAlgn="base">
              <a:defRPr/>
            </a:pPr>
            <a:r>
              <a:rPr lang="en-US" sz="2400" i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Research conducted by Herb Klotz – Zone 32 and Doug Logan – Zone28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91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2E991-D076-2A32-7EFC-D31F7E91A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8B3BBF8-2744-E7E9-BC5F-025CA75CE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48F4174-48F1-AAB7-66C9-8A717FB64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C5CDD7C-9817-9EAF-C53C-F3FD3EA1C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589438-FC3D-AA68-6EBE-CF64C6B8C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B709B-E2B4-639C-ECD9-B5D863BCD43F}"/>
              </a:ext>
            </a:extLst>
          </p:cNvPr>
          <p:cNvSpPr txBox="1"/>
          <p:nvPr/>
        </p:nvSpPr>
        <p:spPr>
          <a:xfrm>
            <a:off x="457200" y="1015104"/>
            <a:ext cx="10450285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4</a:t>
            </a:r>
          </a:p>
          <a:p>
            <a:pPr lvl="0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PELS is the </a:t>
            </a:r>
            <a:r>
              <a:rPr lang="en-US" sz="36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one place </a:t>
            </a:r>
            <a:r>
              <a:rPr lang="en-US" sz="3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that most Presidents-Elect go to learn about how to be an effective Club President.</a:t>
            </a:r>
          </a:p>
          <a:p>
            <a:pPr lvl="0" fontAlgn="base">
              <a:defRPr/>
            </a:pPr>
            <a:endParaRPr lang="en-US" sz="36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36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How many PEs have been members less than 5 years?  Or less than 1 year?  Where else are they going to learn </a:t>
            </a:r>
            <a:r>
              <a:rPr lang="en-US" sz="36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this stuff?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95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E69D7-BEB0-F859-6316-EFCD645C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93967C5-36C3-25EE-DEA6-AC1968AF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3F0F564-A3AC-6B09-38CB-69EF86DE9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87A6015-3ECE-C1F2-82A4-0B929C157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275D97-7184-5959-8F48-B620AAA33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FA2EC-9146-861B-FD1F-22D58AFE5375}"/>
              </a:ext>
            </a:extLst>
          </p:cNvPr>
          <p:cNvSpPr txBox="1"/>
          <p:nvPr/>
        </p:nvSpPr>
        <p:spPr>
          <a:xfrm>
            <a:off x="159026" y="475909"/>
            <a:ext cx="11449878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5</a:t>
            </a:r>
          </a:p>
          <a:p>
            <a:pPr lvl="0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The Priorities of the Action Plan address everything they need to know.</a:t>
            </a:r>
          </a:p>
          <a:p>
            <a:pPr lvl="0" fontAlgn="base">
              <a:defRPr/>
            </a:pPr>
            <a:endParaRPr lang="en-US" sz="16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For example…..  </a:t>
            </a:r>
            <a:r>
              <a:rPr lang="en-US" sz="24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Membership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How to better </a:t>
            </a:r>
            <a:r>
              <a:rPr lang="en-US" sz="24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engage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member to improve retention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How to </a:t>
            </a:r>
            <a:r>
              <a:rPr kumimoji="0" lang="en-US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reach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and attract new members not previously targeted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How to keep members excited by increasing </a:t>
            </a:r>
            <a:r>
              <a:rPr lang="en-US" sz="24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impact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in the community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How to </a:t>
            </a:r>
            <a:r>
              <a:rPr kumimoji="0" lang="en-US" sz="2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adapt</a:t>
            </a:r>
            <a:r>
              <a:rPr kumimoji="0" lang="en-US" sz="2400" b="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club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meetings and structure to be more appealing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fontAlgn="base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We can apply the 4 Priorities to Public Image and Foundation in the </a:t>
            </a:r>
          </a:p>
          <a:p>
            <a:pPr lvl="0" fontAlgn="base">
              <a:defRPr/>
            </a:pP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same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</a:t>
            </a:r>
            <a:r>
              <a:rPr lang="en-U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ay.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7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2F42-263F-3A89-2134-218602C81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2DF9B1-22B2-5824-5D8E-A9639F6D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4CC8CE4-5DC8-108A-D9D7-9AE228486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93B0FDF-6E45-13DF-ADD3-C947EC934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1A09756-8F88-6325-DA24-62BD5DFBE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019170-9445-DFCE-F0CB-BE464EE9A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41456"/>
              </p:ext>
            </p:extLst>
          </p:nvPr>
        </p:nvGraphicFramePr>
        <p:xfrm>
          <a:off x="1637366" y="1433407"/>
          <a:ext cx="8325134" cy="5134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651">
                  <a:extLst>
                    <a:ext uri="{9D8B030D-6E8A-4147-A177-3AD203B41FA5}">
                      <a16:colId xmlns:a16="http://schemas.microsoft.com/office/drawing/2014/main" val="1379438962"/>
                    </a:ext>
                  </a:extLst>
                </a:gridCol>
                <a:gridCol w="2279176">
                  <a:extLst>
                    <a:ext uri="{9D8B030D-6E8A-4147-A177-3AD203B41FA5}">
                      <a16:colId xmlns:a16="http://schemas.microsoft.com/office/drawing/2014/main" val="553452740"/>
                    </a:ext>
                  </a:extLst>
                </a:gridCol>
                <a:gridCol w="2316741">
                  <a:extLst>
                    <a:ext uri="{9D8B030D-6E8A-4147-A177-3AD203B41FA5}">
                      <a16:colId xmlns:a16="http://schemas.microsoft.com/office/drawing/2014/main" val="3175456461"/>
                    </a:ext>
                  </a:extLst>
                </a:gridCol>
                <a:gridCol w="2514566">
                  <a:extLst>
                    <a:ext uri="{9D8B030D-6E8A-4147-A177-3AD203B41FA5}">
                      <a16:colId xmlns:a16="http://schemas.microsoft.com/office/drawing/2014/main" val="2753009270"/>
                    </a:ext>
                  </a:extLst>
                </a:gridCol>
              </a:tblGrid>
              <a:tr h="6064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Membership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Public Image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204" marR="6420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</a:rPr>
                        <a:t>Foundation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60787"/>
                  </a:ext>
                </a:extLst>
              </a:tr>
              <a:tr h="896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Engage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E044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Conduct Club Satisfaction Survey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Attend a community event as a club and wearing Rotary garb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Choose district grant funded projects which require club member involvement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extLst>
                  <a:ext uri="{0D108BD9-81ED-4DB2-BD59-A6C34878D82A}">
                    <a16:rowId xmlns:a16="http://schemas.microsoft.com/office/drawing/2014/main" val="3100924232"/>
                  </a:ext>
                </a:extLst>
              </a:tr>
              <a:tr h="8851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Reach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0062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Involve non-members in service projects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Hold a community event to share information about a successful project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Find a global grant for the club to sponsor and give members an opportunity to participate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extLst>
                  <a:ext uri="{0D108BD9-81ED-4DB2-BD59-A6C34878D82A}">
                    <a16:rowId xmlns:a16="http://schemas.microsoft.com/office/drawing/2014/main" val="2980587860"/>
                  </a:ext>
                </a:extLst>
              </a:tr>
              <a:tr h="928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Impact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Conduct Community Needs Assessment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Measure the impact of projects and publicize that information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Challenge club members to increase their Foundation giving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extLst>
                  <a:ext uri="{0D108BD9-81ED-4DB2-BD59-A6C34878D82A}">
                    <a16:rowId xmlns:a16="http://schemas.microsoft.com/office/drawing/2014/main" val="1578437440"/>
                  </a:ext>
                </a:extLst>
              </a:tr>
              <a:tr h="1012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Adapt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solidFill>
                      <a:srgbClr val="572C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Make changes to meeting format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Update outdated public-facing materials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</a:rPr>
                        <a:t> Develop a new Polio Plus event and ditch the old one</a:t>
                      </a:r>
                      <a:endParaRPr lang="en-US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/>
                </a:tc>
                <a:extLst>
                  <a:ext uri="{0D108BD9-81ED-4DB2-BD59-A6C34878D82A}">
                    <a16:rowId xmlns:a16="http://schemas.microsoft.com/office/drawing/2014/main" val="11743640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89B6CED-6BC9-05A7-2935-FA9759F6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2DB2A-E067-E6EB-9132-978C759C54E2}"/>
              </a:ext>
            </a:extLst>
          </p:cNvPr>
          <p:cNvSpPr txBox="1"/>
          <p:nvPr/>
        </p:nvSpPr>
        <p:spPr>
          <a:xfrm>
            <a:off x="423081" y="532263"/>
            <a:ext cx="10426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of it as a matrix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96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C3A7E-4029-B1BE-44D7-78AFE5B0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AE212C9-849C-2772-440A-E62ECF886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3684EFC-BAF5-5CDF-82CD-CF2F757C7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18132C5-DCA2-C925-F066-F7A428958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192A758-0C41-496A-CB85-3E099E14E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E516C-12E4-2F62-F7FA-BD19289BECEA}"/>
              </a:ext>
            </a:extLst>
          </p:cNvPr>
          <p:cNvSpPr txBox="1"/>
          <p:nvPr/>
        </p:nvSpPr>
        <p:spPr>
          <a:xfrm>
            <a:off x="664616" y="545288"/>
            <a:ext cx="9753600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The Question is: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ea typeface="Open Sans"/>
              <a:cs typeface="Open San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Open Sans"/>
                <a:ea typeface="Open Sans"/>
                <a:cs typeface="Open Sans"/>
              </a:rPr>
              <a:t>Why aren’t we using the framework of the Action Plan as the basis of our PELS curriculum?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03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91E44-881F-5367-271F-8B8A9A748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365CBE5-E708-CC8A-3FC4-48FA1FC7C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245627D-9343-209A-36EA-818B5947D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7ABDFDC-DA3F-8BA4-7B68-BDF1AF9AE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A442B-0D07-F1CE-ECA7-58558F480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BCDD4-F88C-5D26-EF92-DFBDC89237D2}"/>
              </a:ext>
            </a:extLst>
          </p:cNvPr>
          <p:cNvSpPr txBox="1"/>
          <p:nvPr/>
        </p:nvSpPr>
        <p:spPr>
          <a:xfrm>
            <a:off x="532094" y="2383967"/>
            <a:ext cx="975360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Sample PELS Learning Objectives</a:t>
            </a:r>
            <a:endParaRPr kumimoji="0" lang="en-US" sz="72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65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A6D773D-0A44-E980-4B20-91ACF988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757" y="5381992"/>
            <a:ext cx="1857936" cy="1857936"/>
          </a:xfrm>
          <a:prstGeom prst="rect">
            <a:avLst/>
          </a:prstGeom>
        </p:spPr>
      </p:pic>
      <p:pic>
        <p:nvPicPr>
          <p:cNvPr id="5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07CB1A4-FA48-CF3E-F15E-4226D54D6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37067" y="483567"/>
            <a:ext cx="6668046" cy="666804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5F9B671-F14A-B11F-794F-9C9722827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82629" y="231177"/>
            <a:ext cx="6665976" cy="6665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6541C-414B-3C71-8611-DFFA3B5B66EF}"/>
              </a:ext>
            </a:extLst>
          </p:cNvPr>
          <p:cNvSpPr txBox="1"/>
          <p:nvPr/>
        </p:nvSpPr>
        <p:spPr>
          <a:xfrm>
            <a:off x="-3924069" y="22195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25CBE-16FB-6ABB-10E7-26DE71ACB259}"/>
              </a:ext>
            </a:extLst>
          </p:cNvPr>
          <p:cNvSpPr txBox="1"/>
          <p:nvPr/>
        </p:nvSpPr>
        <p:spPr>
          <a:xfrm>
            <a:off x="5570815" y="577514"/>
            <a:ext cx="5626477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Learning Objectives:</a:t>
            </a:r>
            <a:endParaRPr lang="en-US" sz="4000" b="1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BF2EDCC-016D-D183-FAF1-4A7FDCDE0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9" y="221957"/>
            <a:ext cx="5029200" cy="50292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0EC52-3D03-5F6B-66BF-236F53770C51}"/>
              </a:ext>
            </a:extLst>
          </p:cNvPr>
          <p:cNvSpPr txBox="1"/>
          <p:nvPr/>
        </p:nvSpPr>
        <p:spPr>
          <a:xfrm>
            <a:off x="5297538" y="1415245"/>
            <a:ext cx="6510994" cy="52152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Recognize the importance of the club experience as the key driver of member satisfaction.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tools to evaluate your club’s culture to better engage members.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tools to find out what excites your members.</a:t>
            </a:r>
            <a:endParaRPr lang="en-US" sz="26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strategies for managing club communications to increase engagement.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 plans for supporting the new members in your club.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C5FCBA-27E0-85D7-01F0-D0A7F3B917D0}"/>
              </a:ext>
            </a:extLst>
          </p:cNvPr>
          <p:cNvSpPr/>
          <p:nvPr/>
        </p:nvSpPr>
        <p:spPr>
          <a:xfrm>
            <a:off x="855966" y="5217440"/>
            <a:ext cx="37819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E044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PARTICIPANT </a:t>
            </a:r>
            <a:r>
              <a:rPr lang="en-US" sz="4000" b="1" dirty="0">
                <a:solidFill>
                  <a:srgbClr val="E0440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1054017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07CB1A4-FA48-CF3E-F15E-4226D54D6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7067" y="483567"/>
            <a:ext cx="6668046" cy="666804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5F9B671-F14A-B11F-794F-9C972282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77" y="91746"/>
            <a:ext cx="50292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6541C-414B-3C71-8611-DFFA3B5B66EF}"/>
              </a:ext>
            </a:extLst>
          </p:cNvPr>
          <p:cNvSpPr txBox="1"/>
          <p:nvPr/>
        </p:nvSpPr>
        <p:spPr>
          <a:xfrm>
            <a:off x="-3924069" y="22195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25CBE-16FB-6ABB-10E7-26DE71ACB259}"/>
              </a:ext>
            </a:extLst>
          </p:cNvPr>
          <p:cNvSpPr txBox="1"/>
          <p:nvPr/>
        </p:nvSpPr>
        <p:spPr>
          <a:xfrm>
            <a:off x="5568997" y="553254"/>
            <a:ext cx="5991632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Learning Objectives:</a:t>
            </a:r>
            <a:endParaRPr lang="en-US" sz="4000" b="1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0EC52-3D03-5F6B-66BF-236F53770C51}"/>
              </a:ext>
            </a:extLst>
          </p:cNvPr>
          <p:cNvSpPr txBox="1"/>
          <p:nvPr/>
        </p:nvSpPr>
        <p:spPr>
          <a:xfrm>
            <a:off x="5383092" y="1261140"/>
            <a:ext cx="6363442" cy="564334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ways to increase inclusivity in order to appeal to new members.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the value that your club brings to potential members, your community, and the world.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 a concise and consistent public image to promote your club, its activities and its projects.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appropriate communication strategies to reach different audiences.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Recognize how Rotary’s programs for young leaders can benefit your club now and in the future.</a:t>
            </a:r>
            <a:endParaRPr lang="en-US" sz="26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E4751-E8B1-C201-8A34-A7FDE25D8B91}"/>
              </a:ext>
            </a:extLst>
          </p:cNvPr>
          <p:cNvSpPr/>
          <p:nvPr/>
        </p:nvSpPr>
        <p:spPr>
          <a:xfrm>
            <a:off x="1554577" y="5211534"/>
            <a:ext cx="2378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62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OUR </a:t>
            </a:r>
          </a:p>
          <a:p>
            <a:pPr algn="ctr"/>
            <a:r>
              <a:rPr lang="en-US" sz="4000" b="1" dirty="0">
                <a:solidFill>
                  <a:srgbClr val="00627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REACH</a:t>
            </a:r>
          </a:p>
        </p:txBody>
      </p:sp>
    </p:spTree>
    <p:extLst>
      <p:ext uri="{BB962C8B-B14F-4D97-AF65-F5344CB8AC3E}">
        <p14:creationId xmlns:p14="http://schemas.microsoft.com/office/powerpoint/2010/main" val="51125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07CB1A4-FA48-CF3E-F15E-4226D54D6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66" y="312393"/>
            <a:ext cx="5029200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25CBE-16FB-6ABB-10E7-26DE71ACB259}"/>
              </a:ext>
            </a:extLst>
          </p:cNvPr>
          <p:cNvSpPr txBox="1"/>
          <p:nvPr/>
        </p:nvSpPr>
        <p:spPr>
          <a:xfrm>
            <a:off x="5573676" y="578624"/>
            <a:ext cx="5386512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Learning Objectives:</a:t>
            </a:r>
            <a:endParaRPr lang="en-US" sz="4000" b="1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0EC52-3D03-5F6B-66BF-236F53770C51}"/>
              </a:ext>
            </a:extLst>
          </p:cNvPr>
          <p:cNvSpPr txBox="1"/>
          <p:nvPr/>
        </p:nvSpPr>
        <p:spPr>
          <a:xfrm>
            <a:off x="5573676" y="1501072"/>
            <a:ext cx="6016837" cy="52152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methods to assess whether a project should be undertaken in your community.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Explain why measuring and publicizing impact is critical.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Recognize how Rotary grants </a:t>
            </a:r>
            <a:r>
              <a:rPr lang="en-US" sz="26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help your club increase impact.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Explain why it is important to continue supporting polio eradication efforts.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strategies for encourag</a:t>
            </a:r>
            <a:r>
              <a:rPr lang="en-US" sz="26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ing </a:t>
            </a: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members to support Foundation fundraising efforts.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92021-A378-CC9A-9B13-14C043E623E4}"/>
              </a:ext>
            </a:extLst>
          </p:cNvPr>
          <p:cNvSpPr txBox="1"/>
          <p:nvPr/>
        </p:nvSpPr>
        <p:spPr>
          <a:xfrm>
            <a:off x="1551174" y="5220849"/>
            <a:ext cx="2355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A320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OUR </a:t>
            </a:r>
          </a:p>
          <a:p>
            <a:pPr algn="ctr"/>
            <a:r>
              <a:rPr lang="en-US" sz="4000" b="1">
                <a:solidFill>
                  <a:srgbClr val="A3203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46206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27590F-D894-0D41-AE19-264AB42FA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DD3C86B-9AEB-F407-004F-356826319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DD0F8A1-DB47-1E3C-A176-B2706A99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8F6E677-3A02-45A1-FA46-7F35FABFD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92E03-62EE-8693-8F5F-A5F43304942C}"/>
              </a:ext>
            </a:extLst>
          </p:cNvPr>
          <p:cNvSpPr txBox="1"/>
          <p:nvPr/>
        </p:nvSpPr>
        <p:spPr>
          <a:xfrm>
            <a:off x="565762" y="1099286"/>
            <a:ext cx="9753600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Integrating the Action Plan into President-Elect </a:t>
            </a:r>
            <a:r>
              <a:rPr lang="en-US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Open Sans"/>
                <a:cs typeface="Open Sans"/>
              </a:rPr>
              <a:t>Learning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 Seminars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542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A6D773D-0A44-E980-4B20-91ACF988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04" y="231177"/>
            <a:ext cx="5029200" cy="50292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</p:pic>
      <p:pic>
        <p:nvPicPr>
          <p:cNvPr id="5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07CB1A4-FA48-CF3E-F15E-4226D54D6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37067" y="483567"/>
            <a:ext cx="6668046" cy="666804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5F9B671-F14A-B11F-794F-9C9722827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82629" y="231177"/>
            <a:ext cx="6665976" cy="6665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6541C-414B-3C71-8611-DFFA3B5B66EF}"/>
              </a:ext>
            </a:extLst>
          </p:cNvPr>
          <p:cNvSpPr txBox="1"/>
          <p:nvPr/>
        </p:nvSpPr>
        <p:spPr>
          <a:xfrm>
            <a:off x="-3924069" y="22195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25CBE-16FB-6ABB-10E7-26DE71ACB259}"/>
              </a:ext>
            </a:extLst>
          </p:cNvPr>
          <p:cNvSpPr txBox="1"/>
          <p:nvPr/>
        </p:nvSpPr>
        <p:spPr>
          <a:xfrm>
            <a:off x="5570815" y="573952"/>
            <a:ext cx="6150729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Open Sans"/>
                <a:ea typeface="Open Sans"/>
                <a:cs typeface="Calibri"/>
              </a:rPr>
              <a:t>Learning Objectives:</a:t>
            </a:r>
            <a:endParaRPr lang="en-US" sz="4000" b="1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BF2EDCC-016D-D183-FAF1-4A7FDCDE0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9435" y="573952"/>
            <a:ext cx="6665976" cy="666597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90EC52-3D03-5F6B-66BF-236F53770C51}"/>
              </a:ext>
            </a:extLst>
          </p:cNvPr>
          <p:cNvSpPr txBox="1"/>
          <p:nvPr/>
        </p:nvSpPr>
        <p:spPr>
          <a:xfrm>
            <a:off x="5791877" y="1475505"/>
            <a:ext cx="5929667" cy="478566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the skills need to be an effective Club President.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Recognize how to lead change within your club to increase engagement and impact.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strategies for responding to resistance to change.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Describe strategies for dealing with conflict within your club.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resources for managing crises.</a:t>
            </a:r>
            <a:endParaRPr lang="en-US" sz="40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9C676-AD76-B80E-01DF-F13F45277322}"/>
              </a:ext>
            </a:extLst>
          </p:cNvPr>
          <p:cNvSpPr/>
          <p:nvPr/>
        </p:nvSpPr>
        <p:spPr>
          <a:xfrm>
            <a:off x="1188883" y="5235321"/>
            <a:ext cx="31476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572C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OUR ABILITY TO </a:t>
            </a:r>
          </a:p>
          <a:p>
            <a:pPr algn="ctr"/>
            <a:r>
              <a:rPr lang="en-US" sz="4000" b="1">
                <a:solidFill>
                  <a:srgbClr val="572C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ADAPT</a:t>
            </a:r>
          </a:p>
        </p:txBody>
      </p:sp>
    </p:spTree>
    <p:extLst>
      <p:ext uri="{BB962C8B-B14F-4D97-AF65-F5344CB8AC3E}">
        <p14:creationId xmlns:p14="http://schemas.microsoft.com/office/powerpoint/2010/main" val="332982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aircraft, balloon, transport&#10;&#10;Description automatically generated">
            <a:extLst>
              <a:ext uri="{FF2B5EF4-FFF2-40B4-BE49-F238E27FC236}">
                <a16:creationId xmlns:a16="http://schemas.microsoft.com/office/drawing/2014/main" id="{469B6E98-DAB2-47FC-045C-671EBD067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FB248D-2BD4-92D0-A8AB-3D596796CA43}"/>
              </a:ext>
            </a:extLst>
          </p:cNvPr>
          <p:cNvSpPr txBox="1"/>
          <p:nvPr/>
        </p:nvSpPr>
        <p:spPr>
          <a:xfrm>
            <a:off x="1411593" y="1504679"/>
            <a:ext cx="10167876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bg1"/>
                </a:solidFill>
              </a:rPr>
              <a:t>Visit </a:t>
            </a:r>
            <a:r>
              <a:rPr lang="en-US" sz="4800">
                <a:solidFill>
                  <a:schemeClr val="bg1"/>
                </a:solidFill>
              </a:rPr>
              <a:t>rotary.org/</a:t>
            </a:r>
            <a:r>
              <a:rPr lang="en-US" sz="4800" err="1">
                <a:solidFill>
                  <a:schemeClr val="bg1"/>
                </a:solidFill>
              </a:rPr>
              <a:t>actionplan</a:t>
            </a:r>
            <a:endParaRPr lang="en-US" sz="480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bg1"/>
                </a:solidFill>
              </a:rPr>
              <a:t>Engage with the Action Plan Toolkit </a:t>
            </a:r>
            <a:endParaRPr lang="en-US" sz="4800" b="1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bg1"/>
                </a:solidFill>
              </a:rPr>
              <a:t>Take the strategic planning course </a:t>
            </a:r>
            <a:r>
              <a:rPr lang="en-US" sz="4800">
                <a:solidFill>
                  <a:schemeClr val="bg1"/>
                </a:solidFill>
              </a:rPr>
              <a:t>“Rotary Action Plan &amp; You”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b="1">
                <a:solidFill>
                  <a:schemeClr val="bg1"/>
                </a:solidFill>
              </a:rPr>
              <a:t>Utilize the updated </a:t>
            </a:r>
            <a:r>
              <a:rPr lang="en-US" sz="4800">
                <a:solidFill>
                  <a:schemeClr val="bg1"/>
                </a:solidFill>
              </a:rPr>
              <a:t>Strategic Planning Guide</a:t>
            </a:r>
            <a:endParaRPr lang="en-US" sz="48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CB8EBF-47E5-1848-5ADA-F408176760B8}"/>
              </a:ext>
            </a:extLst>
          </p:cNvPr>
          <p:cNvSpPr txBox="1"/>
          <p:nvPr/>
        </p:nvSpPr>
        <p:spPr>
          <a:xfrm>
            <a:off x="1280964" y="0"/>
            <a:ext cx="455212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a typeface="Calibri"/>
                <a:cs typeface="Calibri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6809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circles&#10;&#10;Description automatically generated with low confidence">
            <a:extLst>
              <a:ext uri="{FF2B5EF4-FFF2-40B4-BE49-F238E27FC236}">
                <a16:creationId xmlns:a16="http://schemas.microsoft.com/office/drawing/2014/main" id="{DBD2F7C9-2278-E44B-BCAF-7E07FC36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95" y="-44735"/>
            <a:ext cx="12338191" cy="6947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47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21D1-CE98-6ABE-A289-E3227ABE4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FB91874-5C7A-DF44-4255-89C652E2C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3A8B52C-862E-28D1-41ED-992CD201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F0C8141-195F-37FD-B965-B686E88B7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020E938-73F1-C664-E8C7-893883BA3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079A7-F4D1-710E-D3A3-075C0F1BAFA5}"/>
              </a:ext>
            </a:extLst>
          </p:cNvPr>
          <p:cNvSpPr txBox="1"/>
          <p:nvPr/>
        </p:nvSpPr>
        <p:spPr>
          <a:xfrm>
            <a:off x="177154" y="487025"/>
            <a:ext cx="10540314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540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Some Statistics:</a:t>
            </a:r>
          </a:p>
          <a:p>
            <a:pPr lvl="0" algn="ctr" fontAlgn="base">
              <a:defRPr/>
            </a:pPr>
            <a:endParaRPr lang="en-US" sz="4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ea typeface="Open Sans"/>
              <a:cs typeface="Open Sans"/>
            </a:endParaRP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10% leave within one year</a:t>
            </a:r>
          </a:p>
          <a:p>
            <a:pPr lvl="0" algn="ctr" fontAlgn="base"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50% leave within three years</a:t>
            </a:r>
          </a:p>
          <a:p>
            <a:pPr lvl="0" algn="ctr" fontAlgn="base">
              <a:defRPr/>
            </a:pPr>
            <a:endParaRPr lang="en-US" sz="48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Maybe the approach we have been using just isn’t working.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2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D1876-1F53-F579-C07E-7F03498B8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6345DC4-049F-91E6-D476-C3BAC38D9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5386C4-7333-AA83-D859-495762C65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A75F89-5C32-B6C1-82B7-3DE003ACE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2E572C1-CD6D-7618-78E2-4789ABF07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E6EC8-5202-D172-BE63-C80BF891E8F7}"/>
              </a:ext>
            </a:extLst>
          </p:cNvPr>
          <p:cNvSpPr txBox="1"/>
          <p:nvPr/>
        </p:nvSpPr>
        <p:spPr>
          <a:xfrm>
            <a:off x="940904" y="487025"/>
            <a:ext cx="9037983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540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More Statistics:</a:t>
            </a:r>
          </a:p>
          <a:p>
            <a:pPr lvl="0" algn="ctr" fontAlgn="base">
              <a:defRPr/>
            </a:pPr>
            <a:endParaRPr lang="en-US" sz="4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ea typeface="Open Sans"/>
              <a:cs typeface="Open Sans"/>
            </a:endParaRPr>
          </a:p>
          <a:p>
            <a:pPr lvl="0" algn="ctr" fontAlgn="base"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Avg club size is &lt; 30</a:t>
            </a: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21% of clubs &lt; 15</a:t>
            </a:r>
          </a:p>
          <a:p>
            <a:pPr lvl="0" algn="ctr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lvl="0" algn="ctr" fontAlgn="base">
              <a:defRPr/>
            </a:pPr>
            <a:r>
              <a:rPr lang="en-US" sz="4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How many hats does the Club President wear?</a:t>
            </a:r>
          </a:p>
          <a:p>
            <a:pPr lvl="0" algn="ctr" fontAlgn="base">
              <a:defRPr/>
            </a:pPr>
            <a:endParaRPr lang="en-US" sz="24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5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4FA33A08-1A98-999F-BF62-B621E2C0B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84" y="-58918"/>
            <a:ext cx="12388568" cy="6975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E8BF09-BC8D-3967-5FC4-B6AAE85C88B5}"/>
              </a:ext>
            </a:extLst>
          </p:cNvPr>
          <p:cNvSpPr txBox="1"/>
          <p:nvPr/>
        </p:nvSpPr>
        <p:spPr>
          <a:xfrm>
            <a:off x="6034453" y="1069067"/>
            <a:ext cx="3724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we Expand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club’s REACH?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56A44-B3D9-78D8-AF6E-86383D7A8ABF}"/>
              </a:ext>
            </a:extLst>
          </p:cNvPr>
          <p:cNvSpPr txBox="1"/>
          <p:nvPr/>
        </p:nvSpPr>
        <p:spPr>
          <a:xfrm>
            <a:off x="6076279" y="4405297"/>
            <a:ext cx="3724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we Increase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club’s ability </a:t>
            </a:r>
            <a:b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ADAPT?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8A563-86B9-2876-F584-3405B3CAE862}"/>
              </a:ext>
            </a:extLst>
          </p:cNvPr>
          <p:cNvSpPr txBox="1"/>
          <p:nvPr/>
        </p:nvSpPr>
        <p:spPr>
          <a:xfrm>
            <a:off x="2414013" y="1069067"/>
            <a:ext cx="3724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we Increase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club’s IMPACT?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4C0EA-8CA1-FCED-A7C0-C08E04764F5E}"/>
              </a:ext>
            </a:extLst>
          </p:cNvPr>
          <p:cNvSpPr txBox="1"/>
          <p:nvPr/>
        </p:nvSpPr>
        <p:spPr>
          <a:xfrm>
            <a:off x="2428717" y="4405297"/>
            <a:ext cx="37247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we Enhance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6930E6-36F0-DF49-148D-642C57498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39" y="5877307"/>
            <a:ext cx="1712749" cy="651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33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A59CC-7EA3-8559-591E-4C4F0786D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434CBBD-D219-5B05-3D24-0023AE96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66A9B7F-D085-FD96-6A6C-F7659E4EF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8356451-7B9F-D822-6D6E-AE2D3248C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C36A3B-4FC5-4048-1CE9-5F905CDF1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E6F3F-8049-F5D7-D9FE-32882A3E30DA}"/>
              </a:ext>
            </a:extLst>
          </p:cNvPr>
          <p:cNvSpPr txBox="1"/>
          <p:nvPr/>
        </p:nvSpPr>
        <p:spPr>
          <a:xfrm>
            <a:off x="177154" y="487025"/>
            <a:ext cx="10540314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540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Review of 2025 PELS Agendas:</a:t>
            </a:r>
          </a:p>
          <a:p>
            <a:pPr lvl="0" algn="ctr" fontAlgn="base">
              <a:defRPr/>
            </a:pPr>
            <a:endParaRPr lang="en-US" sz="4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  <a:ea typeface="Open Sans"/>
              <a:cs typeface="Open Sans"/>
            </a:endParaRP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22 - PELS in attendance today</a:t>
            </a:r>
          </a:p>
          <a:p>
            <a:pPr lvl="0" algn="ctr" fontAlgn="base"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5 </a:t>
            </a: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– Integrated into curriculum</a:t>
            </a:r>
          </a:p>
          <a:p>
            <a:pPr lvl="0" algn="ctr" fontAlgn="base"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3 – Break-out or plenary or both</a:t>
            </a: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 – Optional break-out</a:t>
            </a:r>
          </a:p>
          <a:p>
            <a:pPr lvl="0" algn="ctr" fontAlgn="base"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3 - ???</a:t>
            </a:r>
          </a:p>
          <a:p>
            <a:pPr lvl="0" algn="ctr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10 – </a:t>
            </a:r>
            <a:r>
              <a:rPr lang="en-US" sz="48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No mention </a:t>
            </a: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of Action Plan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5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A27590F-D894-0D41-AE19-264AB42FA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DD3C86B-9AEB-F407-004F-356826319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DD0F8A1-DB47-1E3C-A176-B2706A99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8F6E677-3A02-45A1-FA46-7F35FABFD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92E03-62EE-8693-8F5F-A5F43304942C}"/>
              </a:ext>
            </a:extLst>
          </p:cNvPr>
          <p:cNvSpPr txBox="1"/>
          <p:nvPr/>
        </p:nvSpPr>
        <p:spPr>
          <a:xfrm>
            <a:off x="664616" y="545288"/>
            <a:ext cx="9753600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Why should your </a:t>
            </a:r>
            <a:r>
              <a:rPr lang="en-US" sz="72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PELS curriculum be centered around the Action Plan?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5 </a:t>
            </a:r>
            <a:r>
              <a:rPr lang="en-US" sz="7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  <a:ea typeface="Open Sans"/>
                <a:cs typeface="Open Sans"/>
              </a:rPr>
              <a:t>Reasons</a:t>
            </a:r>
            <a:endParaRPr kumimoji="0" lang="en-US" sz="72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60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60E86-F392-0E3D-F91A-CFDD17D6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3B9F7F-1644-A2FD-083F-454D94B9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384D77D-704D-AA24-069B-8E1B72944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368CCD1-9600-8D2A-96CA-9B13E30A7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DC82C7-5DBF-456D-29FC-F8DC8E447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3EB21-9AEF-5DC4-8ADB-06896849136B}"/>
              </a:ext>
            </a:extLst>
          </p:cNvPr>
          <p:cNvSpPr txBox="1"/>
          <p:nvPr/>
        </p:nvSpPr>
        <p:spPr>
          <a:xfrm>
            <a:off x="664616" y="360622"/>
            <a:ext cx="9753600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1</a:t>
            </a:r>
          </a:p>
          <a:p>
            <a:pPr lvl="0" algn="ctr" fontAlgn="base">
              <a:defRPr/>
            </a:pP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The Action Plan is going to be around for a while. </a:t>
            </a:r>
          </a:p>
          <a:p>
            <a:pPr lvl="0" fontAlgn="base"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It will be Rotary’s strategic plan until at least 2029.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615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A33CF-85E8-4CF5-6977-077DA6C7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618A64-7399-6B81-609A-D74B9CBF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489" y="-7205"/>
            <a:ext cx="2961958" cy="166783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6D586F6-BBA7-2F8B-A9FD-8B3D23DC6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524" y="1660634"/>
            <a:ext cx="3266476" cy="183930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198CA9-2EDA-4F64-68BC-2568B7BCA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985" y="5085207"/>
            <a:ext cx="3560462" cy="200484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41B6C5-A24C-F873-DFEE-3B6E27F45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538" y="3429000"/>
            <a:ext cx="3560461" cy="2004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F6E6C-0CEE-EC46-A150-007738A4A7EC}"/>
              </a:ext>
            </a:extLst>
          </p:cNvPr>
          <p:cNvSpPr txBox="1"/>
          <p:nvPr/>
        </p:nvSpPr>
        <p:spPr>
          <a:xfrm>
            <a:off x="664616" y="360622"/>
            <a:ext cx="9753600" cy="66479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 fontAlgn="base">
              <a:defRPr/>
            </a:pPr>
            <a:r>
              <a:rPr kumimoji="0" lang="en-US" sz="72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</a:rPr>
              <a:t>Reason No. 2</a:t>
            </a:r>
          </a:p>
          <a:p>
            <a:pPr lvl="0" algn="ctr" fontAlgn="base">
              <a:defRPr/>
            </a:pP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/>
              <a:ea typeface="Open Sans"/>
              <a:cs typeface="Open Sans"/>
            </a:endParaRP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The Action Plan MUST be implemented at the </a:t>
            </a:r>
            <a:r>
              <a:rPr lang="en-US" sz="4800" u="sng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club level</a:t>
            </a: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685800" lvl="0" indent="-685800" fontAlgn="base"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How can </a:t>
            </a:r>
            <a:r>
              <a:rPr lang="en-US" sz="48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it be implemented at the club level if Club Presidents don’t understand it?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769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C17A4DE9DE634AA1AC8A4D8001699C" ma:contentTypeVersion="6" ma:contentTypeDescription="Create a new document." ma:contentTypeScope="" ma:versionID="b96f9206189d7199d45c045682801420">
  <xsd:schema xmlns:xsd="http://www.w3.org/2001/XMLSchema" xmlns:xs="http://www.w3.org/2001/XMLSchema" xmlns:p="http://schemas.microsoft.com/office/2006/metadata/properties" xmlns:ns2="db39cb1e-dd28-464d-81df-a89256750202" xmlns:ns3="aeeb11f8-7f51-40e6-8c7d-f47b1a23f6f2" targetNamespace="http://schemas.microsoft.com/office/2006/metadata/properties" ma:root="true" ma:fieldsID="299c26bb276db7fa5c00f52b964e0e3e" ns2:_="" ns3:_="">
    <xsd:import namespace="db39cb1e-dd28-464d-81df-a89256750202"/>
    <xsd:import namespace="aeeb11f8-7f51-40e6-8c7d-f47b1a23f6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9cb1e-dd28-464d-81df-a892567502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b11f8-7f51-40e6-8c7d-f47b1a23f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21A4B2-5312-46C0-B3FA-05449EB39D6D}">
  <ds:schemaRefs>
    <ds:schemaRef ds:uri="aeeb11f8-7f51-40e6-8c7d-f47b1a23f6f2"/>
    <ds:schemaRef ds:uri="db39cb1e-dd28-464d-81df-a892567502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C77EEF-8315-488F-810D-3CBA7E6FFB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6D0184-F9E2-4D80-B94C-93476FA79AA1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aeeb11f8-7f51-40e6-8c7d-f47b1a23f6f2"/>
    <ds:schemaRef ds:uri="db39cb1e-dd28-464d-81df-a89256750202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67b4e043-0afd-4afb-8b94-bf96370c8e7f}" enabled="0" method="" siteId="{67b4e043-0afd-4afb-8b94-bf96370c8e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1546</Words>
  <Application>Microsoft Office PowerPoint</Application>
  <PresentationFormat>Widescreen</PresentationFormat>
  <Paragraphs>193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Corbel</vt:lpstr>
      <vt:lpstr>Open Sans</vt:lpstr>
      <vt:lpstr>Open Sans ExtraBold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Barbosa</dc:creator>
  <cp:lastModifiedBy>Andrea Krauss</cp:lastModifiedBy>
  <cp:revision>34</cp:revision>
  <cp:lastPrinted>2025-07-22T23:46:18Z</cp:lastPrinted>
  <dcterms:created xsi:type="dcterms:W3CDTF">2024-06-12T16:24:56Z</dcterms:created>
  <dcterms:modified xsi:type="dcterms:W3CDTF">2025-07-22T23:51:23Z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0x01010064C17A4DE9DE634AA1AC8A4D8001699C</vt:lpwstr>
  </property>
</Properties>
</file>